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8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6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013F4-8E9C-7442-A610-010F1E99E848}" type="datetimeFigureOut">
              <a:rPr lang="de-DE" smtClean="0"/>
              <a:t>05.07.15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C0A07-166C-2C47-B6BD-482F9F7E9A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WallHackAgemt</a:t>
            </a:r>
            <a:r>
              <a:rPr lang="de-DE" dirty="0" smtClean="0"/>
              <a:t>: </a:t>
            </a:r>
            <a:r>
              <a:rPr lang="de-DE" dirty="0" err="1" smtClean="0"/>
              <a:t>Knows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drawn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isnt</a:t>
            </a:r>
            <a:r>
              <a:rPr lang="de-DE" baseline="0" dirty="0" smtClean="0"/>
              <a:t> </a:t>
            </a:r>
            <a:r>
              <a:rPr lang="de-DE" baseline="0" smtClean="0"/>
              <a:t>busted</a:t>
            </a:r>
            <a:endParaRPr lang="de-DE" dirty="0" smtClean="0"/>
          </a:p>
          <a:p>
            <a:r>
              <a:rPr lang="de-DE" dirty="0" err="1" smtClean="0"/>
              <a:t>AlwaysStandAgent</a:t>
            </a:r>
            <a:r>
              <a:rPr lang="de-DE" dirty="0" smtClean="0"/>
              <a:t>: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stands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HitUntilAgent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until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reaches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upper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</a:t>
            </a:r>
            <a:endParaRPr lang="de-DE" dirty="0" smtClean="0"/>
          </a:p>
          <a:p>
            <a:r>
              <a:rPr lang="de-DE" baseline="0" dirty="0" err="1" smtClean="0"/>
              <a:t>ReflexAgent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allowed</a:t>
            </a:r>
            <a:endParaRPr lang="de-DE" baseline="0" dirty="0" smtClean="0"/>
          </a:p>
          <a:p>
            <a:r>
              <a:rPr lang="de-DE" baseline="0" dirty="0" err="1" smtClean="0"/>
              <a:t>BasicStrategyAgent</a:t>
            </a:r>
            <a:r>
              <a:rPr lang="de-DE" baseline="0" dirty="0" smtClean="0"/>
              <a:t>: 3 different </a:t>
            </a:r>
            <a:r>
              <a:rPr lang="de-DE" baseline="0" dirty="0" err="1" smtClean="0"/>
              <a:t>strategies</a:t>
            </a:r>
            <a:r>
              <a:rPr lang="de-DE" baseline="0" dirty="0" smtClean="0"/>
              <a:t>:</a:t>
            </a:r>
          </a:p>
          <a:p>
            <a:r>
              <a:rPr lang="de-DE" baseline="0" dirty="0" smtClean="0"/>
              <a:t>	-split: a </a:t>
            </a:r>
            <a:r>
              <a:rPr lang="de-DE" baseline="0" dirty="0" err="1" smtClean="0"/>
              <a:t>split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smtClean="0"/>
              <a:t>	-soft: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smtClean="0"/>
              <a:t>	-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err="1" smtClean="0"/>
              <a:t>HighLowAgent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high-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counting</a:t>
            </a:r>
            <a:endParaRPr lang="de-DE" baseline="0" dirty="0" smtClean="0"/>
          </a:p>
          <a:p>
            <a:r>
              <a:rPr lang="de-DE" baseline="0" dirty="0" err="1" smtClean="0"/>
              <a:t>PredicateAgent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java-Predicates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implements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mixture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soft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err="1" smtClean="0"/>
              <a:t>SaveAgent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can‘t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11</a:t>
            </a:r>
          </a:p>
          <a:p>
            <a:r>
              <a:rPr lang="de-DE" baseline="0" dirty="0" err="1" smtClean="0"/>
              <a:t>LearningAgent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saves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892B0-DCF0-4633-9F88-2CB91251479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constructor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Optional-</a:t>
            </a:r>
            <a:r>
              <a:rPr lang="de-DE" dirty="0" err="1" smtClean="0"/>
              <a:t>Method</a:t>
            </a:r>
            <a:r>
              <a:rPr lang="de-DE" baseline="0" dirty="0" smtClean="0"/>
              <a:t>:</a:t>
            </a:r>
          </a:p>
          <a:p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wage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Legende:</a:t>
            </a:r>
            <a:br>
              <a:rPr lang="de-DE" dirty="0" smtClean="0"/>
            </a:br>
            <a:r>
              <a:rPr lang="de-DE" dirty="0" smtClean="0"/>
              <a:t>S = stand</a:t>
            </a:r>
          </a:p>
          <a:p>
            <a:r>
              <a:rPr lang="de-DE" dirty="0" smtClean="0"/>
              <a:t>H = </a:t>
            </a:r>
            <a:r>
              <a:rPr lang="de-DE" dirty="0" err="1" smtClean="0"/>
              <a:t>hit</a:t>
            </a:r>
            <a:endParaRPr lang="de-DE" dirty="0" smtClean="0"/>
          </a:p>
          <a:p>
            <a:r>
              <a:rPr lang="de-DE" dirty="0" smtClean="0"/>
              <a:t>P = Split</a:t>
            </a:r>
          </a:p>
          <a:p>
            <a:r>
              <a:rPr lang="de-DE" dirty="0" smtClean="0"/>
              <a:t>DD = doubledown</a:t>
            </a:r>
          </a:p>
          <a:p>
            <a:endParaRPr lang="de-DE" dirty="0" smtClean="0"/>
          </a:p>
          <a:p>
            <a:r>
              <a:rPr lang="de-DE" dirty="0" smtClean="0"/>
              <a:t>H/P</a:t>
            </a:r>
            <a:r>
              <a:rPr lang="de-DE" baseline="0" dirty="0" smtClean="0"/>
              <a:t> = Split,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DD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H/R = Surrender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9B107-DBE1-5447-89CC-BFC2287BEA3C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541-4C4E-CD4A-BCD4-C3E1A6CA04F0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F0E1-D4A8-D744-B4CF-A1F0A6C0354E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9A57-6979-FC43-BF82-751BBF29B2DF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7B707-79E9-2E48-8492-B3415989B4FD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A162-10D7-B544-BEDB-79D43A8D5212}" type="datetime1">
              <a:rPr lang="de-DE" smtClean="0"/>
              <a:t>05.07.15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84C6-05FA-6C4A-B00B-D4BBCC8723AD}" type="datetime1">
              <a:rPr lang="de-DE" smtClean="0"/>
              <a:t>05.07.15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7BC0-C88F-0B41-B4E3-F224ECE49C3C}" type="datetime1">
              <a:rPr lang="de-DE" smtClean="0"/>
              <a:t>05.07.15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5213-D39A-F94E-A79B-EA0B4FDBB52F}" type="datetime1">
              <a:rPr lang="de-DE" smtClean="0"/>
              <a:t>05.07.15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782C-DA29-3740-8059-D3885FB8EF93}" type="datetime1">
              <a:rPr lang="de-DE" smtClean="0"/>
              <a:t>05.07.15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B410-F791-5649-8EF5-C47019E46F04}" type="datetime1">
              <a:rPr lang="de-DE" smtClean="0"/>
              <a:t>05.07.15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051D-0ADE-7E41-B6D8-4C4EAC8EBD11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>
                <a:latin typeface="Helvetica Neue" charset="0"/>
                <a:ea typeface="Helvetica Neue" charset="0"/>
                <a:cs typeface="Helvetica Neue" charset="0"/>
              </a:rPr>
              <a:t>Black Jack</a:t>
            </a:r>
            <a:endParaRPr lang="de-DE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by</a:t>
            </a:r>
            <a:r>
              <a:rPr lang="de-DE" dirty="0"/>
              <a:t> Andrea Kaminski, Dajana Berthold, Michael </a:t>
            </a:r>
            <a:r>
              <a:rPr lang="de-DE" dirty="0" err="1"/>
              <a:t>Freiwald</a:t>
            </a:r>
            <a:r>
              <a:rPr lang="de-DE" dirty="0"/>
              <a:t>, Andreas Mayer, Matthias </a:t>
            </a:r>
            <a:r>
              <a:rPr lang="de-DE" dirty="0" err="1"/>
              <a:t>Müller-Brockhausen</a:t>
            </a:r>
            <a:r>
              <a:rPr lang="de-DE" dirty="0"/>
              <a:t>, Daniel </a:t>
            </a:r>
            <a:r>
              <a:rPr lang="de-DE" dirty="0" err="1"/>
              <a:t>Sikeler</a:t>
            </a:r>
            <a:r>
              <a:rPr lang="de-DE" dirty="0"/>
              <a:t> </a:t>
            </a:r>
          </a:p>
          <a:p>
            <a:endParaRPr lang="de-DE" dirty="0" smtClean="0"/>
          </a:p>
        </p:txBody>
      </p:sp>
      <p:pic>
        <p:nvPicPr>
          <p:cNvPr id="4" name="Picture 2" descr="ttps://lh4.ggpht.com/-fd1T1ZGYi01Aohv_f96h_wXr9iJvz8u9A9CtrlTVE-wjNy5wIb8OPO6618ii_qcTU0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44" y="1030288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2: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s</a:t>
            </a:r>
            <a:r>
              <a:rPr lang="de-DE" sz="2800" dirty="0" err="1" smtClean="0"/>
              <a:t>tart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zero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k</a:t>
            </a:r>
            <a:r>
              <a:rPr lang="de-DE" sz="2800" dirty="0" err="1" smtClean="0"/>
              <a:t>eep</a:t>
            </a:r>
            <a:r>
              <a:rPr lang="de-DE" sz="2800" dirty="0" smtClean="0"/>
              <a:t> </a:t>
            </a:r>
            <a:r>
              <a:rPr lang="de-DE" sz="2800" dirty="0" err="1" smtClean="0"/>
              <a:t>adding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subtracting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3,5,K,7,Q,A,8,5,4,2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1+1-1+0-1-1+0+1+1+1 = +2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D611F3-C8D1-1749-8233-ADA2FB4439DC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3: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ivide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number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remaining</a:t>
            </a:r>
            <a:endParaRPr lang="de-DE" sz="2800" dirty="0"/>
          </a:p>
          <a:p>
            <a:r>
              <a:rPr lang="de-DE" sz="2800" dirty="0" smtClean="0"/>
              <a:t>	-&gt; „True Count“</a:t>
            </a:r>
          </a:p>
          <a:p>
            <a:endParaRPr lang="de-DE" sz="2800" dirty="0"/>
          </a:p>
          <a:p>
            <a:r>
              <a:rPr lang="de-DE" sz="2800" b="1" dirty="0" err="1"/>
              <a:t>e</a:t>
            </a:r>
            <a:r>
              <a:rPr lang="de-DE" sz="2800" b="1" dirty="0" err="1" smtClean="0"/>
              <a:t>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= 7</a:t>
            </a:r>
          </a:p>
          <a:p>
            <a:r>
              <a:rPr lang="de-DE" sz="2800" dirty="0" smtClean="0"/>
              <a:t>4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left</a:t>
            </a:r>
            <a:r>
              <a:rPr lang="de-DE" sz="2800" dirty="0" smtClean="0"/>
              <a:t>	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7 /4 = 1.75 ~ 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EBFF11-E6A7-534A-9A50-8540865C13F7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4CA0-8584-A647-A3A6-8978B6B49458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4: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</a:t>
            </a:r>
            <a:r>
              <a:rPr lang="de-DE" sz="2800" dirty="0" err="1" smtClean="0"/>
              <a:t>he</a:t>
            </a:r>
            <a:r>
              <a:rPr lang="de-DE" sz="2800" dirty="0" smtClean="0"/>
              <a:t>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w</a:t>
            </a:r>
            <a:r>
              <a:rPr lang="de-DE" sz="2800" dirty="0" err="1" smtClean="0"/>
              <a:t>hen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 err="1" smtClean="0"/>
              <a:t>much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r>
              <a:rPr lang="de-DE" sz="2800" dirty="0" smtClean="0"/>
              <a:t> </a:t>
            </a:r>
            <a:r>
              <a:rPr lang="de-DE" sz="2800" dirty="0" err="1" smtClean="0"/>
              <a:t>depends</a:t>
            </a:r>
            <a:r>
              <a:rPr lang="de-DE" sz="2800" dirty="0" smtClean="0"/>
              <a:t> on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own</a:t>
            </a:r>
            <a:r>
              <a:rPr lang="de-DE" sz="2800" dirty="0" smtClean="0"/>
              <a:t> 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</a:t>
            </a:r>
            <a:r>
              <a:rPr lang="de-DE" sz="2800" dirty="0" err="1" smtClean="0"/>
              <a:t>ry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make</a:t>
            </a:r>
            <a:r>
              <a:rPr lang="de-DE" sz="2800" dirty="0" smtClean="0"/>
              <a:t>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play</a:t>
            </a:r>
            <a:r>
              <a:rPr lang="de-DE" sz="2800" dirty="0" smtClean="0"/>
              <a:t> </a:t>
            </a:r>
            <a:r>
              <a:rPr lang="de-DE" sz="2800" dirty="0" err="1" smtClean="0"/>
              <a:t>look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-&gt;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algn="ctr"/>
            <a:r>
              <a:rPr lang="de-DE" sz="2800" b="1" dirty="0" err="1"/>
              <a:t>i</a:t>
            </a:r>
            <a:r>
              <a:rPr lang="de-DE" sz="2800" b="1" dirty="0" err="1" smtClean="0"/>
              <a:t>ncrease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bets</a:t>
            </a:r>
            <a:r>
              <a:rPr lang="de-DE" sz="2800" b="1" dirty="0" smtClean="0"/>
              <a:t> after </a:t>
            </a:r>
            <a:r>
              <a:rPr lang="de-DE" sz="2800" b="1" dirty="0" err="1" smtClean="0"/>
              <a:t>win</a:t>
            </a:r>
            <a:endParaRPr lang="de-DE" sz="2800" b="1" dirty="0" smtClean="0"/>
          </a:p>
          <a:p>
            <a:pPr algn="ctr"/>
            <a:r>
              <a:rPr lang="de-DE" sz="2800" b="1" dirty="0" err="1"/>
              <a:t>d</a:t>
            </a:r>
            <a:r>
              <a:rPr lang="de-DE" sz="2800" b="1" dirty="0" err="1" smtClean="0"/>
              <a:t>ecrease</a:t>
            </a:r>
            <a:r>
              <a:rPr lang="de-DE" sz="2800" b="1" dirty="0" smtClean="0"/>
              <a:t> after a </a:t>
            </a:r>
            <a:r>
              <a:rPr lang="de-DE" sz="2800" b="1" dirty="0" err="1" smtClean="0"/>
              <a:t>loss</a:t>
            </a:r>
            <a:endParaRPr lang="de-DE" sz="2800" b="1" dirty="0" smtClean="0"/>
          </a:p>
          <a:p>
            <a:pPr algn="ctr"/>
            <a:r>
              <a:rPr lang="de-DE" sz="2800" b="1" dirty="0" err="1"/>
              <a:t>s</a:t>
            </a:r>
            <a:r>
              <a:rPr lang="de-DE" sz="2800" b="1" dirty="0" err="1" smtClean="0"/>
              <a:t>tay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the</a:t>
            </a:r>
            <a:r>
              <a:rPr lang="de-DE" sz="2800" b="1" dirty="0" smtClean="0"/>
              <a:t> same after push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5 (</a:t>
            </a:r>
            <a:r>
              <a:rPr lang="de-DE" sz="2800" b="1" dirty="0" err="1" smtClean="0"/>
              <a:t>for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some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hands</a:t>
            </a:r>
            <a:r>
              <a:rPr lang="de-DE" sz="2800" b="1" dirty="0" smtClean="0"/>
              <a:t>):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p</a:t>
            </a:r>
            <a:r>
              <a:rPr lang="de-DE" sz="2800" dirty="0" err="1" smtClean="0"/>
              <a:t>lay</a:t>
            </a:r>
            <a:r>
              <a:rPr lang="de-DE" sz="2800" dirty="0" smtClean="0"/>
              <a:t> </a:t>
            </a:r>
            <a:r>
              <a:rPr lang="de-DE" sz="2800" dirty="0" err="1" smtClean="0"/>
              <a:t>according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 AND a </a:t>
            </a:r>
            <a:r>
              <a:rPr lang="de-DE" sz="2800" dirty="0" err="1" smtClean="0"/>
              <a:t>table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„Index Numbers“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count</a:t>
            </a:r>
            <a:r>
              <a:rPr lang="de-DE" sz="2800" dirty="0" smtClean="0"/>
              <a:t>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inclined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will </a:t>
            </a:r>
            <a:r>
              <a:rPr lang="de-DE" sz="2800" dirty="0" err="1" smtClean="0"/>
              <a:t>be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STAND, DOUBLE, SPLIT </a:t>
            </a:r>
            <a:r>
              <a:rPr lang="de-DE" sz="2800" dirty="0" err="1" smtClean="0"/>
              <a:t>or</a:t>
            </a:r>
            <a:r>
              <a:rPr lang="de-DE" sz="2800" dirty="0" smtClean="0"/>
              <a:t> SURRENDER</a:t>
            </a:r>
          </a:p>
          <a:p>
            <a:endParaRPr lang="de-DE" sz="2800" dirty="0"/>
          </a:p>
          <a:p>
            <a:r>
              <a:rPr lang="de-DE" sz="2800" b="1" dirty="0" err="1"/>
              <a:t>e</a:t>
            </a:r>
            <a:r>
              <a:rPr lang="de-DE" sz="2800" b="1" dirty="0" err="1" smtClean="0"/>
              <a:t>xample</a:t>
            </a:r>
            <a:r>
              <a:rPr lang="de-DE" sz="2800" b="1" dirty="0" smtClean="0"/>
              <a:t>:</a:t>
            </a:r>
          </a:p>
          <a:p>
            <a:endParaRPr lang="de-DE" sz="2800" dirty="0"/>
          </a:p>
          <a:p>
            <a:r>
              <a:rPr lang="de-DE" sz="2800" b="1" dirty="0" smtClean="0"/>
              <a:t>P</a:t>
            </a:r>
            <a:r>
              <a:rPr lang="de-DE" sz="2800" dirty="0" smtClean="0"/>
              <a:t>: 15 , </a:t>
            </a:r>
            <a:r>
              <a:rPr lang="de-DE" sz="2800" b="1" dirty="0" smtClean="0"/>
              <a:t>D</a:t>
            </a:r>
            <a:r>
              <a:rPr lang="de-DE" sz="2800" dirty="0" smtClean="0"/>
              <a:t>: 10, </a:t>
            </a:r>
            <a:r>
              <a:rPr lang="de-DE" sz="2800" b="1" dirty="0" smtClean="0"/>
              <a:t>True Count</a:t>
            </a:r>
            <a:r>
              <a:rPr lang="de-DE" sz="2800" dirty="0" smtClean="0"/>
              <a:t>: 4  	</a:t>
            </a:r>
            <a:r>
              <a:rPr lang="de-DE" sz="2800" b="1" dirty="0" smtClean="0"/>
              <a:t>-&gt;</a:t>
            </a:r>
            <a:r>
              <a:rPr lang="de-DE" sz="2800" dirty="0" smtClean="0"/>
              <a:t> 	STAND </a:t>
            </a:r>
            <a:r>
              <a:rPr lang="de-DE" sz="2800" dirty="0" err="1" smtClean="0"/>
              <a:t>if</a:t>
            </a:r>
            <a:r>
              <a:rPr lang="de-DE" sz="2800" dirty="0" smtClean="0"/>
              <a:t> True Count &gt;= 4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4CF1BB-061D-FE4E-9611-2CA38F85C9A1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9" y="1856813"/>
            <a:ext cx="4495238" cy="28095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4" y="0"/>
            <a:ext cx="4518545" cy="6858000"/>
          </a:xfrm>
          <a:prstGeom prst="rect">
            <a:avLst/>
          </a:prstGeom>
        </p:spPr>
      </p:pic>
      <p:sp>
        <p:nvSpPr>
          <p:cNvPr id="5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4120ADD-91B7-E34C-B719-B0D72E7E1C1C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Table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f</a:t>
            </a:r>
            <a:r>
              <a:rPr lang="de-DE" sz="2800" dirty="0" err="1" smtClean="0"/>
              <a:t>irst</a:t>
            </a:r>
            <a:r>
              <a:rPr lang="de-DE" sz="2800" dirty="0" smtClean="0"/>
              <a:t> time 1958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l</a:t>
            </a:r>
            <a:r>
              <a:rPr lang="de-DE" sz="2800" dirty="0" err="1" smtClean="0"/>
              <a:t>eft</a:t>
            </a:r>
            <a:r>
              <a:rPr lang="de-DE" sz="2800" dirty="0" smtClean="0"/>
              <a:t>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Player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h</a:t>
            </a:r>
            <a:r>
              <a:rPr lang="de-DE" sz="2800" dirty="0" smtClean="0"/>
              <a:t>orizontal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Dealer</a:t>
            </a:r>
          </a:p>
          <a:p>
            <a:endParaRPr lang="de-DE" sz="2800" b="1" dirty="0" smtClean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2673DF8-566C-6444-917D-879683AFBE43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AI </a:t>
            </a:r>
            <a:r>
              <a:rPr lang="de-DE" b="1" dirty="0" err="1"/>
              <a:t>r</a:t>
            </a:r>
            <a:r>
              <a:rPr lang="de-DE" b="1" dirty="0" err="1" smtClean="0"/>
              <a:t>elevance</a:t>
            </a:r>
            <a:endParaRPr lang="de-DE" b="1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</a:t>
            </a:r>
            <a:r>
              <a:rPr lang="de-DE" dirty="0" smtClean="0"/>
              <a:t>ifferent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endParaRPr lang="de-DE" dirty="0" smtClean="0"/>
          </a:p>
          <a:p>
            <a:pPr lvl="1"/>
            <a:r>
              <a:rPr lang="de-DE" dirty="0" smtClean="0"/>
              <a:t>Simple Reflex Agent</a:t>
            </a:r>
          </a:p>
          <a:p>
            <a:pPr lvl="1"/>
            <a:r>
              <a:rPr lang="de-DE" dirty="0" err="1" smtClean="0"/>
              <a:t>Omniscient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Model </a:t>
            </a:r>
            <a:r>
              <a:rPr lang="de-DE" dirty="0" err="1" smtClean="0"/>
              <a:t>Based</a:t>
            </a:r>
            <a:r>
              <a:rPr lang="de-DE" dirty="0" smtClean="0"/>
              <a:t> Reflex Agent</a:t>
            </a:r>
          </a:p>
          <a:p>
            <a:pPr lvl="1"/>
            <a:r>
              <a:rPr lang="de-DE" dirty="0" smtClean="0"/>
              <a:t>Goal </a:t>
            </a:r>
            <a:r>
              <a:rPr lang="de-DE" dirty="0" err="1" smtClean="0"/>
              <a:t>Based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Learning Agent</a:t>
            </a:r>
          </a:p>
          <a:p>
            <a:r>
              <a:rPr lang="de-DE" dirty="0" err="1"/>
              <a:t>p</a:t>
            </a:r>
            <a:r>
              <a:rPr lang="de-DE" dirty="0" err="1" smtClean="0"/>
              <a:t>redicate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ogic</a:t>
            </a:r>
            <a:endParaRPr lang="de-DE" dirty="0" smtClean="0"/>
          </a:p>
          <a:p>
            <a:pPr lvl="1"/>
            <a:r>
              <a:rPr lang="de-DE" dirty="0" smtClean="0"/>
              <a:t>Java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„</a:t>
            </a:r>
            <a:r>
              <a:rPr lang="de-DE" dirty="0" err="1" smtClean="0"/>
              <a:t>and</a:t>
            </a:r>
            <a:r>
              <a:rPr lang="de-DE" dirty="0" smtClean="0"/>
              <a:t>“, „</a:t>
            </a:r>
            <a:r>
              <a:rPr lang="de-DE" dirty="0" err="1" smtClean="0"/>
              <a:t>or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„</a:t>
            </a:r>
            <a:r>
              <a:rPr lang="de-DE" dirty="0" err="1" smtClean="0"/>
              <a:t>negate</a:t>
            </a:r>
            <a:r>
              <a:rPr lang="de-DE" dirty="0" smtClean="0"/>
              <a:t>“ </a:t>
            </a:r>
            <a:r>
              <a:rPr lang="de-DE" dirty="0" err="1" smtClean="0"/>
              <a:t>method</a:t>
            </a:r>
            <a:r>
              <a:rPr lang="de-DE" dirty="0" err="1"/>
              <a:t>s</a:t>
            </a:r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Agent‘s</a:t>
            </a:r>
            <a:r>
              <a:rPr lang="de-DE" dirty="0" smtClean="0"/>
              <a:t> </a:t>
            </a:r>
            <a:r>
              <a:rPr lang="de-DE" dirty="0"/>
              <a:t>P</a:t>
            </a:r>
            <a:r>
              <a:rPr lang="de-DE" dirty="0" smtClean="0"/>
              <a:t>erformance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945701"/>
              </p:ext>
            </p:extLst>
          </p:nvPr>
        </p:nvGraphicFramePr>
        <p:xfrm>
          <a:off x="1981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680"/>
                <a:gridCol w="1296144"/>
                <a:gridCol w="864096"/>
                <a:gridCol w="936104"/>
                <a:gridCol w="1152128"/>
                <a:gridCol w="94644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Type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Wins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Loses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Black</a:t>
                      </a:r>
                      <a:r>
                        <a:rPr lang="de-DE" baseline="0" dirty="0" smtClean="0"/>
                        <a:t> J</a:t>
                      </a:r>
                      <a:r>
                        <a:rPr lang="de-DE" dirty="0" smtClean="0"/>
                        <a:t>ack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Profit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WallHackAgent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Omniscient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5587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3075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2262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AlwaysStandAgent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3872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5618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-1513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HitUntilAgent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5105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-884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ReflexAgent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6811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-4619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BasicStrategyAgent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4746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-527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HighLowAgent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4091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5328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-6740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PredicateAgent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5411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-1321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SaveAgent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4192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5198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-777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LearningAgent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Learning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4643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4816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-598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Agent‘s</a:t>
            </a:r>
            <a:r>
              <a:rPr lang="de-DE" dirty="0" smtClean="0"/>
              <a:t> Performance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1544" y="1556793"/>
            <a:ext cx="8229600" cy="4525963"/>
          </a:xfrm>
        </p:spPr>
        <p:txBody>
          <a:bodyPr>
            <a:normAutofit/>
          </a:bodyPr>
          <a:lstStyle/>
          <a:p>
            <a:r>
              <a:rPr lang="de-DE" dirty="0" smtClean="0"/>
              <a:t>10000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vs. </a:t>
            </a:r>
            <a:r>
              <a:rPr lang="de-DE" dirty="0" err="1" smtClean="0"/>
              <a:t>dealer</a:t>
            </a:r>
            <a:endParaRPr lang="de-DE" dirty="0" smtClean="0"/>
          </a:p>
          <a:p>
            <a:r>
              <a:rPr lang="de-DE" dirty="0" err="1" smtClean="0"/>
              <a:t>WallHackAgent</a:t>
            </a:r>
            <a:endParaRPr lang="de-DE" dirty="0" smtClean="0"/>
          </a:p>
          <a:p>
            <a:pPr lvl="1"/>
            <a:r>
              <a:rPr lang="de-DE" dirty="0" err="1"/>
              <a:t>f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reasons</a:t>
            </a:r>
            <a:endParaRPr lang="de-DE" dirty="0" smtClean="0"/>
          </a:p>
          <a:p>
            <a:pPr lvl="1"/>
            <a:r>
              <a:rPr lang="de-DE" dirty="0" err="1"/>
              <a:t>b</a:t>
            </a:r>
            <a:r>
              <a:rPr lang="de-DE" dirty="0" err="1" smtClean="0"/>
              <a:t>est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r>
              <a:rPr lang="de-DE" dirty="0" smtClean="0"/>
              <a:t>Black Jack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/>
              <a:t>w</a:t>
            </a:r>
            <a:r>
              <a:rPr lang="de-DE" dirty="0" err="1" smtClean="0"/>
              <a:t>ins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high </a:t>
            </a:r>
            <a:r>
              <a:rPr lang="de-DE" dirty="0" err="1" smtClean="0"/>
              <a:t>profit</a:t>
            </a:r>
            <a:r>
              <a:rPr lang="de-DE" dirty="0" smtClean="0"/>
              <a:t> (</a:t>
            </a:r>
            <a:r>
              <a:rPr lang="de-DE" dirty="0" err="1" smtClean="0"/>
              <a:t>wager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relevant </a:t>
            </a:r>
            <a:r>
              <a:rPr lang="de-DE" dirty="0" err="1" smtClean="0"/>
              <a:t>too</a:t>
            </a:r>
            <a:r>
              <a:rPr lang="de-DE" dirty="0" smtClean="0"/>
              <a:t>).</a:t>
            </a:r>
          </a:p>
          <a:p>
            <a:r>
              <a:rPr lang="de-DE" dirty="0" smtClean="0"/>
              <a:t>Luck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significant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Black Jack </a:t>
            </a:r>
            <a:r>
              <a:rPr lang="de-DE" dirty="0" err="1" smtClean="0"/>
              <a:t>and</a:t>
            </a:r>
            <a:r>
              <a:rPr lang="de-DE" dirty="0" smtClean="0"/>
              <a:t> so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.</a:t>
            </a:r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Software Design &amp; </a:t>
            </a:r>
            <a:r>
              <a:rPr lang="de-DE" b="1" dirty="0" err="1" smtClean="0"/>
              <a:t>Architecture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Index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</a:p>
          <a:p>
            <a:r>
              <a:rPr lang="de-DE" dirty="0" err="1" smtClean="0"/>
              <a:t>Strategies</a:t>
            </a:r>
            <a:endParaRPr lang="de-DE" dirty="0" smtClean="0"/>
          </a:p>
          <a:p>
            <a:r>
              <a:rPr lang="de-DE" dirty="0" smtClean="0"/>
              <a:t>AI </a:t>
            </a:r>
            <a:r>
              <a:rPr lang="de-DE" dirty="0" err="1" smtClean="0"/>
              <a:t>Relevance</a:t>
            </a:r>
            <a:endParaRPr lang="de-DE" dirty="0" smtClean="0"/>
          </a:p>
          <a:p>
            <a:r>
              <a:rPr lang="de-DE" dirty="0" smtClean="0"/>
              <a:t>System Design &amp; </a:t>
            </a:r>
            <a:r>
              <a:rPr lang="de-DE" dirty="0" err="1" smtClean="0"/>
              <a:t>Architecture</a:t>
            </a:r>
            <a:endParaRPr lang="de-DE" dirty="0" smtClean="0"/>
          </a:p>
          <a:p>
            <a:r>
              <a:rPr lang="de-DE" dirty="0" smtClean="0"/>
              <a:t>Implementation</a:t>
            </a:r>
          </a:p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n</a:t>
            </a:r>
            <a:r>
              <a:rPr lang="de-DE" dirty="0" err="1" smtClean="0"/>
              <a:t>ecessity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smtClean="0"/>
              <a:t>Black Jack </a:t>
            </a:r>
            <a:r>
              <a:rPr lang="de-DE" dirty="0"/>
              <a:t>Game API</a:t>
            </a:r>
          </a:p>
          <a:p>
            <a:pPr lvl="1"/>
            <a:r>
              <a:rPr lang="de-DE" dirty="0" err="1"/>
              <a:t>i</a:t>
            </a:r>
            <a:r>
              <a:rPr lang="de-DE" dirty="0" err="1" smtClean="0"/>
              <a:t>mplement</a:t>
            </a:r>
            <a:r>
              <a:rPr lang="de-DE" dirty="0" smtClean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game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full</a:t>
            </a:r>
            <a:r>
              <a:rPr lang="de-DE" sz="2400" dirty="0" smtClean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api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/>
              <a:t>complete</a:t>
            </a:r>
            <a:r>
              <a:rPr lang="de-DE" sz="2400" dirty="0"/>
              <a:t> </a:t>
            </a:r>
            <a:r>
              <a:rPr lang="de-DE" sz="2400" dirty="0" err="1"/>
              <a:t>understanding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 smtClean="0"/>
              <a:t>mechanisms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waste</a:t>
            </a:r>
            <a:r>
              <a:rPr lang="de-DE" sz="2400" dirty="0"/>
              <a:t> time</a:t>
            </a:r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/>
              <a:t>potential </a:t>
            </a:r>
            <a:r>
              <a:rPr lang="de-DE" sz="2400" dirty="0" smtClean="0"/>
              <a:t>fault in </a:t>
            </a:r>
            <a:r>
              <a:rPr lang="de-DE" sz="2400" dirty="0" err="1" smtClean="0"/>
              <a:t>game</a:t>
            </a:r>
            <a:r>
              <a:rPr lang="de-DE" sz="2400" dirty="0" smtClean="0"/>
              <a:t> </a:t>
            </a:r>
            <a:r>
              <a:rPr lang="de-DE" sz="2400" dirty="0" err="1" smtClean="0"/>
              <a:t>logic</a:t>
            </a:r>
            <a:endParaRPr lang="de-DE" sz="2400" dirty="0"/>
          </a:p>
          <a:p>
            <a:pPr lvl="1"/>
            <a:r>
              <a:rPr lang="de-DE" dirty="0"/>
              <a:t>f</a:t>
            </a:r>
            <a:r>
              <a:rPr lang="de-DE" dirty="0" smtClean="0"/>
              <a:t>ind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smtClean="0"/>
              <a:t>open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more</a:t>
            </a:r>
            <a:r>
              <a:rPr lang="de-DE" sz="2400" dirty="0" smtClean="0"/>
              <a:t> time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r>
              <a:rPr lang="de-DE" sz="2400" dirty="0"/>
              <a:t> </a:t>
            </a:r>
            <a:r>
              <a:rPr lang="de-DE" sz="2400" dirty="0" err="1"/>
              <a:t>agents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 smtClean="0"/>
              <a:t>guarantees</a:t>
            </a:r>
            <a:r>
              <a:rPr lang="de-DE" sz="2400" dirty="0" smtClean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modifications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fit </a:t>
            </a:r>
            <a:r>
              <a:rPr lang="de-DE" sz="2400" dirty="0" err="1"/>
              <a:t>purpose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 API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</a:t>
            </a:r>
            <a:r>
              <a:rPr lang="de-DE" dirty="0" err="1" smtClean="0"/>
              <a:t>rovide</a:t>
            </a:r>
            <a:r>
              <a:rPr lang="de-DE" dirty="0" smtClean="0"/>
              <a:t> </a:t>
            </a:r>
            <a:r>
              <a:rPr lang="de-DE" dirty="0"/>
              <a:t>an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players</a:t>
            </a:r>
            <a:endParaRPr lang="de-DE" dirty="0"/>
          </a:p>
          <a:p>
            <a:r>
              <a:rPr lang="de-DE" dirty="0" err="1"/>
              <a:t>p</a:t>
            </a:r>
            <a:r>
              <a:rPr lang="de-DE" dirty="0" err="1" smtClean="0"/>
              <a:t>revent</a:t>
            </a:r>
            <a:r>
              <a:rPr lang="de-DE" dirty="0" smtClean="0"/>
              <a:t> </a:t>
            </a:r>
            <a:r>
              <a:rPr lang="de-DE" dirty="0"/>
              <a:t>illegal </a:t>
            </a:r>
            <a:r>
              <a:rPr lang="de-DE" dirty="0" err="1"/>
              <a:t>actions</a:t>
            </a:r>
            <a:endParaRPr lang="de-DE" dirty="0"/>
          </a:p>
          <a:p>
            <a:r>
              <a:rPr lang="de-DE" dirty="0" err="1"/>
              <a:t>t</a:t>
            </a:r>
            <a:r>
              <a:rPr lang="de-DE" dirty="0" err="1" smtClean="0"/>
              <a:t>ake</a:t>
            </a:r>
            <a:r>
              <a:rPr lang="de-DE" dirty="0" smtClean="0"/>
              <a:t> </a:t>
            </a:r>
            <a:r>
              <a:rPr lang="de-DE" dirty="0"/>
              <a:t>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  <a:p>
            <a:r>
              <a:rPr lang="de-DE" dirty="0" err="1"/>
              <a:t>s</a:t>
            </a:r>
            <a:r>
              <a:rPr lang="de-DE" dirty="0" err="1" smtClean="0"/>
              <a:t>upport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 err="1"/>
              <a:t>w</a:t>
            </a:r>
            <a:r>
              <a:rPr lang="de-DE" dirty="0" err="1" smtClean="0"/>
              <a:t>agers</a:t>
            </a:r>
            <a:r>
              <a:rPr lang="de-DE" dirty="0" smtClean="0"/>
              <a:t> </a:t>
            </a:r>
            <a:r>
              <a:rPr lang="de-DE" dirty="0"/>
              <a:t>/ </a:t>
            </a:r>
            <a:r>
              <a:rPr lang="de-DE" dirty="0" err="1"/>
              <a:t>p</a:t>
            </a:r>
            <a:r>
              <a:rPr lang="de-DE" dirty="0" err="1" smtClean="0"/>
              <a:t>urse</a:t>
            </a:r>
            <a:endParaRPr lang="de-DE" dirty="0"/>
          </a:p>
          <a:p>
            <a:pPr lvl="1"/>
            <a:r>
              <a:rPr lang="de-DE" dirty="0" err="1"/>
              <a:t>s</a:t>
            </a:r>
            <a:r>
              <a:rPr lang="de-DE" dirty="0" err="1" smtClean="0"/>
              <a:t>plit</a:t>
            </a:r>
            <a:r>
              <a:rPr lang="de-DE" dirty="0" smtClean="0"/>
              <a:t> </a:t>
            </a:r>
            <a:r>
              <a:rPr lang="de-DE" dirty="0"/>
              <a:t>&amp; </a:t>
            </a:r>
            <a:r>
              <a:rPr lang="de-DE" dirty="0" smtClean="0"/>
              <a:t>double</a:t>
            </a:r>
            <a:endParaRPr lang="de-DE" dirty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ultiplayer</a:t>
            </a:r>
            <a:endParaRPr lang="de-DE" dirty="0"/>
          </a:p>
          <a:p>
            <a:r>
              <a:rPr lang="de-DE" dirty="0"/>
              <a:t>Monte Jack (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 smtClean="0"/>
              <a:t>multiplayer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garrettsmith.net</a:t>
            </a:r>
            <a:r>
              <a:rPr lang="de-DE" dirty="0"/>
              <a:t>/</a:t>
            </a:r>
            <a:r>
              <a:rPr lang="de-DE" dirty="0" err="1"/>
              <a:t>montejack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 smtClean="0"/>
              <a:t>needed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</a:t>
            </a:r>
            <a:r>
              <a:rPr lang="de-DE" dirty="0" err="1" smtClean="0"/>
              <a:t>ultiplayer</a:t>
            </a:r>
            <a:endParaRPr lang="de-DE" dirty="0"/>
          </a:p>
          <a:p>
            <a:r>
              <a:rPr lang="de-DE" dirty="0" err="1"/>
              <a:t>a</a:t>
            </a:r>
            <a:r>
              <a:rPr lang="de-DE" dirty="0" err="1" smtClean="0"/>
              <a:t>dded</a:t>
            </a:r>
            <a:r>
              <a:rPr lang="de-DE" dirty="0" smtClean="0"/>
              <a:t> </a:t>
            </a:r>
            <a:r>
              <a:rPr lang="de-DE" dirty="0" err="1"/>
              <a:t>P</a:t>
            </a:r>
            <a:r>
              <a:rPr lang="de-DE" dirty="0" err="1" smtClean="0"/>
              <a:t>ublish</a:t>
            </a:r>
            <a:r>
              <a:rPr lang="de-DE" dirty="0" smtClean="0"/>
              <a:t>-</a:t>
            </a:r>
            <a:r>
              <a:rPr lang="de-DE" dirty="0" err="1" smtClean="0"/>
              <a:t>Subscribe</a:t>
            </a:r>
            <a:r>
              <a:rPr lang="de-DE" dirty="0" smtClean="0"/>
              <a:t>-Pattern</a:t>
            </a:r>
            <a:endParaRPr lang="de-DE" dirty="0"/>
          </a:p>
          <a:p>
            <a:pPr lvl="1"/>
            <a:r>
              <a:rPr lang="de-DE" dirty="0" err="1"/>
              <a:t>f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 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/>
              <a:t>: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decks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p</a:t>
            </a:r>
            <a:r>
              <a:rPr lang="de-DE" dirty="0" err="1" smtClean="0"/>
              <a:t>ublish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omniscience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BaseAgent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</a:t>
            </a:r>
            <a:r>
              <a:rPr lang="de-DE" dirty="0" err="1" smtClean="0"/>
              <a:t>mplements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PlayerHandler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API</a:t>
            </a:r>
          </a:p>
          <a:p>
            <a:r>
              <a:rPr lang="de-DE" dirty="0"/>
              <a:t>Base Class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 </a:t>
            </a:r>
            <a:r>
              <a:rPr lang="de-DE" dirty="0"/>
              <a:t>(DRY)</a:t>
            </a:r>
          </a:p>
          <a:p>
            <a:r>
              <a:rPr lang="de-DE" dirty="0" err="1"/>
              <a:t>h</a:t>
            </a:r>
            <a:r>
              <a:rPr lang="de-DE" dirty="0" err="1" smtClean="0"/>
              <a:t>andles</a:t>
            </a:r>
            <a:r>
              <a:rPr lang="de-DE" dirty="0" smtClean="0"/>
              <a:t> </a:t>
            </a:r>
            <a:r>
              <a:rPr lang="de-DE" dirty="0" err="1" smtClean="0"/>
              <a:t>logging</a:t>
            </a:r>
            <a:endParaRPr lang="de-DE" dirty="0"/>
          </a:p>
          <a:p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playTurn</a:t>
            </a:r>
            <a:r>
              <a:rPr lang="de-DE" dirty="0"/>
              <a:t>(Hand</a:t>
            </a:r>
            <a:r>
              <a:rPr lang="de-DE" dirty="0" smtClean="0"/>
              <a:t>).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966"/>
            <a:ext cx="12192000" cy="547606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0"/>
            <a:ext cx="8926286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40" y="0"/>
            <a:ext cx="9688919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Agent Implementation</a:t>
            </a:r>
            <a:endParaRPr lang="de-DE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7833"/>
          </a:xfrm>
        </p:spPr>
        <p:txBody>
          <a:bodyPr/>
          <a:lstStyle/>
          <a:p>
            <a:r>
              <a:rPr lang="de-DE" dirty="0" smtClean="0"/>
              <a:t>Simple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2193789"/>
            <a:ext cx="5157787" cy="1121619"/>
          </a:xfrm>
        </p:spPr>
        <p:txBody>
          <a:bodyPr>
            <a:normAutofit/>
          </a:bodyPr>
          <a:lstStyle/>
          <a:p>
            <a:r>
              <a:rPr lang="de-DE" dirty="0" err="1" smtClean="0"/>
              <a:t>AlwaysStandAgent</a:t>
            </a:r>
            <a:endParaRPr lang="de-DE" dirty="0"/>
          </a:p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ReflexAgent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>
          <a:xfrm>
            <a:off x="3405982" y="2863274"/>
            <a:ext cx="5183188" cy="512627"/>
          </a:xfrm>
        </p:spPr>
        <p:txBody>
          <a:bodyPr/>
          <a:lstStyle/>
          <a:p>
            <a:pPr algn="ctr"/>
            <a:r>
              <a:rPr lang="de-DE" dirty="0" smtClean="0"/>
              <a:t>Model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4"/>
          </p:nvPr>
        </p:nvSpPr>
        <p:spPr>
          <a:xfrm>
            <a:off x="3405982" y="3390694"/>
            <a:ext cx="5183188" cy="1634248"/>
          </a:xfrm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chemeClr val="accent4">
                    <a:lumMod val="75000"/>
                  </a:schemeClr>
                </a:solidFill>
              </a:rPr>
              <a:t>BasicStrategyAgent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de-DE" dirty="0" err="1" smtClean="0"/>
              <a:t>HighLowAgent</a:t>
            </a:r>
            <a:endParaRPr lang="de-DE" dirty="0" smtClean="0"/>
          </a:p>
          <a:p>
            <a:pPr algn="ctr"/>
            <a:r>
              <a:rPr lang="de-DE" dirty="0" err="1" smtClean="0"/>
              <a:t>PredicateAgent</a:t>
            </a:r>
            <a:endParaRPr lang="de-DE" dirty="0"/>
          </a:p>
        </p:txBody>
      </p:sp>
      <p:sp>
        <p:nvSpPr>
          <p:cNvPr id="7" name="Textplatzhalter 4"/>
          <p:cNvSpPr txBox="1">
            <a:spLocks/>
          </p:cNvSpPr>
          <p:nvPr/>
        </p:nvSpPr>
        <p:spPr>
          <a:xfrm>
            <a:off x="5997574" y="1681163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/>
              <a:t>Goal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5997574" y="2193790"/>
            <a:ext cx="5157787" cy="112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HitUntilAgent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SaveAgent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platzhalter 4"/>
          <p:cNvSpPr txBox="1">
            <a:spLocks/>
          </p:cNvSpPr>
          <p:nvPr/>
        </p:nvSpPr>
        <p:spPr>
          <a:xfrm>
            <a:off x="6197601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Omniscient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197600" y="5532907"/>
            <a:ext cx="5157787" cy="798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WallHackAgemt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platzhalter 4"/>
          <p:cNvSpPr txBox="1">
            <a:spLocks/>
          </p:cNvSpPr>
          <p:nvPr/>
        </p:nvSpPr>
        <p:spPr>
          <a:xfrm>
            <a:off x="839788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839788" y="5537569"/>
            <a:ext cx="5157787" cy="7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LearningAgent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i="1" dirty="0" err="1" smtClean="0"/>
              <a:t>BaseAgent</a:t>
            </a:r>
            <a:r>
              <a:rPr lang="de-DE" i="1" dirty="0" smtClean="0"/>
              <a:t>.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Default-</a:t>
            </a:r>
            <a:r>
              <a:rPr lang="de-DE" dirty="0" err="1" smtClean="0"/>
              <a:t>Constructor</a:t>
            </a:r>
            <a:endParaRPr lang="de-DE" dirty="0" smtClean="0"/>
          </a:p>
          <a:p>
            <a:pPr lvl="1"/>
            <a:r>
              <a:rPr lang="de-DE" dirty="0" err="1" smtClean="0"/>
              <a:t>Method</a:t>
            </a:r>
            <a:r>
              <a:rPr lang="de-DE" dirty="0" smtClean="0"/>
              <a:t>: </a:t>
            </a:r>
            <a:r>
              <a:rPr lang="de-DE" dirty="0" err="1" smtClean="0"/>
              <a:t>playTurn</a:t>
            </a:r>
            <a:r>
              <a:rPr lang="de-DE" dirty="0" smtClean="0"/>
              <a:t>()</a:t>
            </a:r>
          </a:p>
          <a:p>
            <a:pPr lvl="1"/>
            <a:r>
              <a:rPr lang="de-DE" dirty="0"/>
              <a:t>o</a:t>
            </a:r>
            <a:r>
              <a:rPr lang="de-DE" dirty="0" smtClean="0"/>
              <a:t>ptional: </a:t>
            </a:r>
            <a:r>
              <a:rPr lang="de-DE" dirty="0" err="1" smtClean="0"/>
              <a:t>override</a:t>
            </a:r>
            <a:r>
              <a:rPr lang="de-DE" dirty="0" smtClean="0"/>
              <a:t> </a:t>
            </a:r>
            <a:r>
              <a:rPr lang="de-DE" dirty="0" err="1" smtClean="0"/>
              <a:t>dealerCreateNewDecks</a:t>
            </a:r>
            <a:r>
              <a:rPr lang="de-DE" dirty="0" smtClean="0"/>
              <a:t>()</a:t>
            </a:r>
          </a:p>
          <a:p>
            <a:pPr lvl="1"/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Simple – </a:t>
            </a:r>
            <a:r>
              <a:rPr lang="de-DE" dirty="0" err="1" smtClean="0"/>
              <a:t>ReflexAgent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4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d</a:t>
            </a:r>
            <a:r>
              <a:rPr lang="de-DE" dirty="0" smtClean="0"/>
              <a:t>ouble down</a:t>
            </a:r>
          </a:p>
          <a:p>
            <a:pPr lvl="1"/>
            <a:r>
              <a:rPr lang="de-DE" dirty="0"/>
              <a:t>s</a:t>
            </a:r>
            <a:r>
              <a:rPr lang="de-DE" dirty="0" smtClean="0"/>
              <a:t>tand</a:t>
            </a:r>
          </a:p>
          <a:p>
            <a:pPr lvl="1"/>
            <a:r>
              <a:rPr lang="de-DE" dirty="0" err="1" smtClean="0"/>
              <a:t>split</a:t>
            </a:r>
            <a:endParaRPr lang="de-DE" dirty="0" smtClean="0"/>
          </a:p>
          <a:p>
            <a:pPr lvl="1"/>
            <a:r>
              <a:rPr lang="de-DE" dirty="0" err="1" smtClean="0"/>
              <a:t>hit</a:t>
            </a:r>
            <a:endParaRPr lang="de-DE" dirty="0"/>
          </a:p>
          <a:p>
            <a:endParaRPr lang="de-DE" dirty="0" smtClean="0"/>
          </a:p>
          <a:p>
            <a:r>
              <a:rPr lang="de-DE" dirty="0" err="1"/>
              <a:t>u</a:t>
            </a:r>
            <a:r>
              <a:rPr lang="de-DE" dirty="0" err="1" smtClean="0"/>
              <a:t>se</a:t>
            </a:r>
            <a:r>
              <a:rPr lang="de-DE" dirty="0" smtClean="0"/>
              <a:t> </a:t>
            </a:r>
            <a:r>
              <a:rPr lang="de-DE" dirty="0" err="1" smtClean="0"/>
              <a:t>java.util.Random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integer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0-3</a:t>
            </a:r>
          </a:p>
          <a:p>
            <a:r>
              <a:rPr lang="de-DE" dirty="0" smtClean="0"/>
              <a:t>Do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Black Jack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3318149"/>
          </a:xfr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g</a:t>
            </a:r>
            <a:r>
              <a:rPr lang="de-DE" dirty="0" err="1" smtClean="0"/>
              <a:t>ambling</a:t>
            </a:r>
            <a:r>
              <a:rPr lang="de-DE" dirty="0" smtClean="0"/>
              <a:t> </a:t>
            </a:r>
            <a:r>
              <a:rPr lang="de-DE" dirty="0" err="1"/>
              <a:t>card</a:t>
            </a:r>
            <a:r>
              <a:rPr lang="de-DE" dirty="0"/>
              <a:t>-game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(</a:t>
            </a:r>
            <a:r>
              <a:rPr lang="de-DE" dirty="0" err="1"/>
              <a:t>dealer</a:t>
            </a:r>
            <a:r>
              <a:rPr lang="de-DE" dirty="0"/>
              <a:t>)</a:t>
            </a:r>
          </a:p>
          <a:p>
            <a:r>
              <a:rPr lang="hr-HR" dirty="0"/>
              <a:t> </a:t>
            </a:r>
            <a:r>
              <a:rPr lang="de-DE" dirty="0" err="1"/>
              <a:t>g</a:t>
            </a:r>
            <a:r>
              <a:rPr lang="hr-HR" dirty="0" smtClean="0"/>
              <a:t>oal</a:t>
            </a:r>
            <a:r>
              <a:rPr lang="hr-HR" dirty="0"/>
              <a:t>: </a:t>
            </a:r>
          </a:p>
          <a:p>
            <a:pPr marL="457200" lvl="1" indent="0">
              <a:buNone/>
            </a:pPr>
            <a:r>
              <a:rPr lang="de-DE" dirty="0" err="1"/>
              <a:t>g</a:t>
            </a:r>
            <a:r>
              <a:rPr lang="de-DE" dirty="0" err="1" smtClean="0"/>
              <a:t>et</a:t>
            </a:r>
            <a:r>
              <a:rPr lang="de-DE" dirty="0" smtClean="0"/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21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exceeding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score</a:t>
            </a:r>
          </a:p>
          <a:p>
            <a:r>
              <a:rPr lang="de-DE" dirty="0"/>
              <a:t> </a:t>
            </a:r>
            <a:r>
              <a:rPr lang="de-DE" dirty="0" err="1"/>
              <a:t>u</a:t>
            </a:r>
            <a:r>
              <a:rPr lang="de-DE" dirty="0" err="1" smtClean="0"/>
              <a:t>sually</a:t>
            </a:r>
            <a:r>
              <a:rPr lang="de-DE" dirty="0" smtClean="0"/>
              <a:t>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52-card </a:t>
            </a:r>
            <a:r>
              <a:rPr lang="de-DE" dirty="0" err="1"/>
              <a:t>decks</a:t>
            </a:r>
            <a:r>
              <a:rPr lang="de-DE" dirty="0"/>
              <a:t> (312 </a:t>
            </a:r>
            <a:r>
              <a:rPr lang="de-DE" dirty="0" err="1"/>
              <a:t>cards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Black Jack?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GoalBased</a:t>
            </a:r>
            <a:r>
              <a:rPr lang="de-DE" dirty="0" smtClean="0"/>
              <a:t> – </a:t>
            </a:r>
            <a:r>
              <a:rPr lang="de-DE" dirty="0" err="1" smtClean="0"/>
              <a:t>HitUntilAgent</a:t>
            </a:r>
            <a:r>
              <a:rPr lang="de-DE" dirty="0" smtClean="0"/>
              <a:t> / </a:t>
            </a:r>
            <a:r>
              <a:rPr lang="de-DE" dirty="0" err="1" smtClean="0"/>
              <a:t>SaveAgent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839788" y="2775321"/>
            <a:ext cx="5157787" cy="823912"/>
          </a:xfrm>
        </p:spPr>
        <p:txBody>
          <a:bodyPr/>
          <a:lstStyle/>
          <a:p>
            <a:r>
              <a:rPr lang="de-DE" dirty="0" err="1" smtClean="0"/>
              <a:t>HitUntilAgent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3599233"/>
            <a:ext cx="5157787" cy="2590429"/>
          </a:xfrm>
        </p:spPr>
        <p:txBody>
          <a:bodyPr/>
          <a:lstStyle/>
          <a:p>
            <a:r>
              <a:rPr lang="de-DE" dirty="0" err="1"/>
              <a:t>h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/>
              <a:t>u</a:t>
            </a:r>
            <a:r>
              <a:rPr lang="de-DE" dirty="0" err="1" smtClean="0"/>
              <a:t>ntil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17 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roblem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err="1" smtClean="0"/>
              <a:t>ace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1 -&gt;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2775321"/>
            <a:ext cx="5183188" cy="823912"/>
          </a:xfrm>
        </p:spPr>
        <p:txBody>
          <a:bodyPr/>
          <a:lstStyle/>
          <a:p>
            <a:r>
              <a:rPr lang="de-DE" dirty="0" err="1"/>
              <a:t>SaveAgent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599233"/>
            <a:ext cx="5183188" cy="2590430"/>
          </a:xfrm>
        </p:spPr>
        <p:txBody>
          <a:bodyPr/>
          <a:lstStyle/>
          <a:p>
            <a:r>
              <a:rPr lang="de-DE" dirty="0"/>
              <a:t>w</a:t>
            </a:r>
            <a:r>
              <a:rPr lang="de-DE" dirty="0" smtClean="0"/>
              <a:t>ill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isn‘t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21</a:t>
            </a:r>
            <a:endParaRPr lang="de-DE" dirty="0"/>
          </a:p>
          <a:p>
            <a:endParaRPr lang="de-DE" dirty="0"/>
          </a:p>
          <a:p>
            <a:r>
              <a:rPr lang="de-DE" dirty="0"/>
              <a:t>s</a:t>
            </a:r>
            <a:r>
              <a:rPr lang="de-DE" dirty="0" smtClean="0"/>
              <a:t>ame </a:t>
            </a:r>
            <a:r>
              <a:rPr lang="de-DE" dirty="0" err="1" smtClean="0"/>
              <a:t>logic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HitUntilAgent</a:t>
            </a:r>
            <a:r>
              <a:rPr lang="de-DE" dirty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39788" y="1690689"/>
            <a:ext cx="10541574" cy="10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/>
              <a:t> </a:t>
            </a:r>
            <a:r>
              <a:rPr lang="de-DE" dirty="0" smtClean="0"/>
              <a:t>not.</a:t>
            </a:r>
          </a:p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ModelBased</a:t>
            </a:r>
            <a:r>
              <a:rPr lang="de-DE" dirty="0" smtClean="0"/>
              <a:t> - </a:t>
            </a:r>
            <a:r>
              <a:rPr lang="de-DE" dirty="0" err="1" smtClean="0"/>
              <a:t>BasicStrategy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342" cy="4351338"/>
          </a:xfrm>
        </p:spPr>
        <p:txBody>
          <a:bodyPr>
            <a:normAutofit/>
          </a:bodyPr>
          <a:lstStyle/>
          <a:p>
            <a:r>
              <a:rPr lang="de-DE" dirty="0" err="1"/>
              <a:t>p</a:t>
            </a:r>
            <a:r>
              <a:rPr lang="de-DE" dirty="0" err="1" smtClean="0"/>
              <a:t>erformes</a:t>
            </a:r>
            <a:r>
              <a:rPr lang="de-DE" dirty="0" smtClean="0"/>
              <a:t> a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dealer‘s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endParaRPr lang="de-DE" dirty="0"/>
          </a:p>
          <a:p>
            <a:r>
              <a:rPr lang="de-DE" dirty="0" err="1" smtClean="0"/>
              <a:t>separation</a:t>
            </a:r>
            <a:r>
              <a:rPr lang="de-DE" dirty="0" smtClean="0"/>
              <a:t> in </a:t>
            </a:r>
            <a:r>
              <a:rPr lang="de-DE" dirty="0" err="1" smtClean="0"/>
              <a:t>three</a:t>
            </a:r>
            <a:r>
              <a:rPr lang="de-DE" dirty="0" smtClean="0"/>
              <a:t> different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:</a:t>
            </a:r>
            <a:endParaRPr lang="de-DE" dirty="0"/>
          </a:p>
          <a:p>
            <a:pPr lvl="1"/>
            <a:r>
              <a:rPr lang="de-DE" dirty="0" err="1" smtClean="0"/>
              <a:t>BasicStrategySplitAgent</a:t>
            </a:r>
            <a:endParaRPr lang="de-DE" dirty="0" smtClean="0"/>
          </a:p>
          <a:p>
            <a:pPr lvl="1"/>
            <a:r>
              <a:rPr lang="de-DE" dirty="0" err="1" smtClean="0"/>
              <a:t>BasicStrategySoftAgent</a:t>
            </a:r>
            <a:endParaRPr lang="de-DE" dirty="0" smtClean="0"/>
          </a:p>
          <a:p>
            <a:pPr lvl="1"/>
            <a:r>
              <a:rPr lang="de-DE" dirty="0" err="1" smtClean="0"/>
              <a:t>BasicStrategyHardAgent</a:t>
            </a: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roblems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H/P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hit</a:t>
            </a:r>
            <a:r>
              <a:rPr lang="de-DE" dirty="0" smtClean="0"/>
              <a:t> 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44" y="365126"/>
            <a:ext cx="3829258" cy="581183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Learning – </a:t>
            </a:r>
            <a:r>
              <a:rPr lang="de-DE" dirty="0" err="1" smtClean="0"/>
              <a:t>LearningAgent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maps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loosing</a:t>
            </a:r>
            <a:r>
              <a:rPr lang="de-DE" dirty="0" smtClean="0"/>
              <a:t> /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winning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/>
              <a:t>c</a:t>
            </a:r>
            <a:r>
              <a:rPr lang="de-DE" dirty="0" smtClean="0"/>
              <a:t>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cards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a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Yes:</a:t>
            </a:r>
            <a:br>
              <a:rPr lang="de-DE" dirty="0" smtClean="0"/>
            </a:br>
            <a:r>
              <a:rPr lang="de-DE" dirty="0" smtClean="0"/>
              <a:t>	Check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win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loose</a:t>
            </a:r>
            <a:r>
              <a:rPr lang="de-DE" dirty="0" smtClean="0"/>
              <a:t> rate was </a:t>
            </a:r>
            <a:r>
              <a:rPr lang="de-DE" dirty="0" err="1" smtClean="0"/>
              <a:t>higher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	-&gt; </a:t>
            </a:r>
            <a:r>
              <a:rPr lang="de-DE" dirty="0" err="1" smtClean="0"/>
              <a:t>perform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last time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BasicStrategyAgent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a </a:t>
            </a:r>
            <a:r>
              <a:rPr lang="de-DE" dirty="0" err="1" smtClean="0"/>
              <a:t>move</a:t>
            </a:r>
            <a:endParaRPr lang="de-DE" dirty="0"/>
          </a:p>
          <a:p>
            <a:r>
              <a:rPr lang="de-DE" dirty="0"/>
              <a:t>s</a:t>
            </a:r>
            <a:r>
              <a:rPr lang="de-DE" dirty="0" smtClean="0"/>
              <a:t>ave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result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Live Demo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28" y="1690688"/>
            <a:ext cx="7562944" cy="42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nice</a:t>
            </a:r>
            <a:r>
              <a:rPr lang="de-DE" dirty="0" smtClean="0"/>
              <a:t> Black Jack.</a:t>
            </a:r>
            <a:endParaRPr lang="de-DE" dirty="0"/>
          </a:p>
        </p:txBody>
      </p:sp>
      <p:pic>
        <p:nvPicPr>
          <p:cNvPr id="1026" name="Picture 2" descr="ttps://lh4.ggpht.com/-fd1T1ZGYi01Aohv_f96h_wXr9iJvz8u9A9CtrlTVE-wjNy5wIb8OPO6618ii_qcTU0=w3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9629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13908"/>
            <a:ext cx="10515600" cy="1608083"/>
          </a:xfrm>
        </p:spPr>
        <p:txBody>
          <a:bodyPr/>
          <a:lstStyle/>
          <a:p>
            <a:r>
              <a:rPr lang="de-DE" dirty="0"/>
              <a:t> 2 – 9 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kings</a:t>
            </a:r>
            <a:r>
              <a:rPr lang="de-DE" dirty="0"/>
              <a:t>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ace</a:t>
            </a:r>
            <a:r>
              <a:rPr lang="de-DE" dirty="0" smtClean="0"/>
              <a:t> </a:t>
            </a:r>
            <a:r>
              <a:rPr lang="de-DE" dirty="0"/>
              <a:t>: </a:t>
            </a:r>
            <a:r>
              <a:rPr lang="de-DE" dirty="0" err="1"/>
              <a:t>e</a:t>
            </a:r>
            <a:r>
              <a:rPr lang="de-DE" dirty="0" err="1" smtClean="0"/>
              <a:t>ither</a:t>
            </a:r>
            <a:r>
              <a:rPr lang="de-DE" dirty="0" smtClean="0"/>
              <a:t> </a:t>
            </a:r>
            <a:r>
              <a:rPr lang="de-DE" dirty="0"/>
              <a:t>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1814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</a:t>
            </a:r>
            <a:r>
              <a:rPr lang="de-DE" sz="2800" dirty="0" err="1" smtClean="0"/>
              <a:t>ard</a:t>
            </a:r>
            <a:r>
              <a:rPr lang="de-DE" sz="2800" dirty="0" smtClean="0"/>
              <a:t> </a:t>
            </a:r>
            <a:r>
              <a:rPr lang="de-DE" sz="2800" dirty="0" err="1" smtClean="0"/>
              <a:t>values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838200" y="3821991"/>
            <a:ext cx="113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m</a:t>
            </a:r>
            <a:r>
              <a:rPr lang="de-DE" sz="2800" dirty="0" err="1" smtClean="0"/>
              <a:t>oves</a:t>
            </a:r>
            <a:endParaRPr lang="de-DE" sz="2800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838200" y="4345211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Hit</a:t>
            </a:r>
          </a:p>
          <a:p>
            <a:r>
              <a:rPr lang="de-DE" dirty="0" smtClean="0"/>
              <a:t>Stand</a:t>
            </a:r>
          </a:p>
          <a:p>
            <a:r>
              <a:rPr lang="de-DE" dirty="0" smtClean="0"/>
              <a:t>Double / Double Down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5205247" y="4345210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Split</a:t>
            </a:r>
          </a:p>
          <a:p>
            <a:r>
              <a:rPr lang="de-DE" dirty="0" smtClean="0"/>
              <a:t>Surrender</a:t>
            </a:r>
          </a:p>
          <a:p>
            <a:r>
              <a:rPr lang="de-DE" dirty="0" err="1" smtClean="0"/>
              <a:t>Bust</a:t>
            </a:r>
            <a:r>
              <a:rPr lang="de-DE" dirty="0" smtClean="0"/>
              <a:t> / Break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4400" b="1" dirty="0" err="1"/>
              <a:t>Strategies</a:t>
            </a:r>
            <a:endParaRPr lang="de-DE" sz="4400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1120462" y="1944710"/>
            <a:ext cx="105864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c</a:t>
            </a:r>
            <a:r>
              <a:rPr lang="de-DE" sz="2800" dirty="0" err="1" smtClean="0"/>
              <a:t>ommon</a:t>
            </a:r>
            <a:r>
              <a:rPr lang="de-DE" sz="2800" dirty="0" smtClean="0"/>
              <a:t> </a:t>
            </a:r>
            <a:r>
              <a:rPr lang="de-DE" sz="2800" dirty="0" err="1" smtClean="0"/>
              <a:t>rules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Soft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Card </a:t>
            </a:r>
            <a:r>
              <a:rPr lang="de-DE" sz="2800" dirty="0" err="1" smtClean="0"/>
              <a:t>Counting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Strategy</a:t>
            </a:r>
            <a:r>
              <a:rPr lang="de-DE" sz="2800" dirty="0" smtClean="0"/>
              <a:t> Table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2548022-A80C-8041-87E8-A2DC8CBA0621}" type="slidenum">
              <a:rPr lang="de-DE" dirty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</a:t>
            </a:r>
            <a:r>
              <a:rPr lang="de-DE" sz="4400" dirty="0" err="1"/>
              <a:t>common</a:t>
            </a:r>
            <a:r>
              <a:rPr lang="de-DE" sz="4400" dirty="0"/>
              <a:t> </a:t>
            </a:r>
            <a:r>
              <a:rPr lang="de-DE" sz="4400" dirty="0" err="1"/>
              <a:t>rules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n</a:t>
            </a:r>
            <a:r>
              <a:rPr lang="de-DE" sz="2800" dirty="0" err="1" smtClean="0"/>
              <a:t>ever</a:t>
            </a:r>
            <a:r>
              <a:rPr lang="de-DE" sz="2800" dirty="0" smtClean="0"/>
              <a:t> </a:t>
            </a:r>
            <a:r>
              <a:rPr lang="de-DE" sz="2800" dirty="0" err="1" smtClean="0"/>
              <a:t>over</a:t>
            </a:r>
            <a:r>
              <a:rPr lang="de-DE" sz="2800" dirty="0" smtClean="0"/>
              <a:t>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&gt;= 7 &amp; </a:t>
            </a:r>
            <a:r>
              <a:rPr lang="de-DE" sz="2800" dirty="0" err="1" smtClean="0"/>
              <a:t>player</a:t>
            </a:r>
            <a:r>
              <a:rPr lang="de-DE" sz="2800" dirty="0" smtClean="0"/>
              <a:t> &lt; 16 -&gt; HIT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&lt;= 6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&lt;= </a:t>
            </a:r>
            <a:r>
              <a:rPr lang="de-DE" sz="2800" dirty="0" smtClean="0"/>
              <a:t>11 -&gt;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&gt;= 7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&gt;= </a:t>
            </a:r>
            <a:r>
              <a:rPr lang="de-DE" sz="2800" dirty="0" smtClean="0"/>
              <a:t>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&lt;= 6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&gt;= </a:t>
            </a:r>
            <a:r>
              <a:rPr lang="de-DE" sz="2800" dirty="0" smtClean="0"/>
              <a:t>12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9491EB-0C61-1245-BB0D-9D3B23F8FDA4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Soft 17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ace</a:t>
            </a:r>
            <a:r>
              <a:rPr lang="de-DE" sz="2800" dirty="0" smtClean="0"/>
              <a:t> + 6 -&gt;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h</a:t>
            </a:r>
            <a:r>
              <a:rPr lang="de-DE" sz="2800" dirty="0" err="1" smtClean="0"/>
              <a:t>and</a:t>
            </a:r>
            <a:r>
              <a:rPr lang="de-DE" sz="2800" dirty="0" smtClean="0"/>
              <a:t> &gt;= 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r>
              <a:rPr lang="de-DE" sz="2800" dirty="0" smtClean="0"/>
              <a:t>Hit Soft: </a:t>
            </a:r>
            <a:r>
              <a:rPr lang="de-DE" sz="2800" dirty="0" err="1" smtClean="0"/>
              <a:t>ace</a:t>
            </a:r>
            <a:r>
              <a:rPr lang="de-DE" sz="2800" dirty="0" smtClean="0"/>
              <a:t> + 6 -&gt; HIT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C75731-CF16-F74F-A36D-E0036410A2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High Low: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introduced</a:t>
            </a:r>
            <a:r>
              <a:rPr lang="de-DE" sz="2800" dirty="0" smtClean="0"/>
              <a:t> in 1963 </a:t>
            </a:r>
            <a:r>
              <a:rPr lang="de-DE" sz="2800" dirty="0" err="1" smtClean="0"/>
              <a:t>by</a:t>
            </a:r>
            <a:r>
              <a:rPr lang="de-DE" sz="2800" dirty="0" smtClean="0"/>
              <a:t> Harvey </a:t>
            </a:r>
            <a:r>
              <a:rPr lang="de-DE" sz="2800" dirty="0" err="1" smtClean="0"/>
              <a:t>Dubner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5 </a:t>
            </a:r>
            <a:r>
              <a:rPr lang="de-DE" sz="2800" dirty="0" err="1"/>
              <a:t>s</a:t>
            </a:r>
            <a:r>
              <a:rPr lang="de-DE" sz="2800" dirty="0" err="1" smtClean="0"/>
              <a:t>teps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1A309C7-1088-874C-AF7A-EAFE502774D1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5051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1:</a:t>
            </a:r>
          </a:p>
          <a:p>
            <a:endParaRPr lang="de-DE" sz="2800" b="1" dirty="0" smtClean="0"/>
          </a:p>
          <a:p>
            <a:r>
              <a:rPr lang="de-DE" sz="2800" dirty="0" err="1"/>
              <a:t>a</a:t>
            </a:r>
            <a:r>
              <a:rPr lang="de-DE" sz="2800" dirty="0" err="1" smtClean="0"/>
              <a:t>ssign</a:t>
            </a:r>
            <a:r>
              <a:rPr lang="de-DE" sz="2800" dirty="0" smtClean="0"/>
              <a:t> a </a:t>
            </a:r>
            <a:r>
              <a:rPr lang="de-DE" sz="2800" dirty="0" err="1" smtClean="0"/>
              <a:t>point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each</a:t>
            </a:r>
            <a:r>
              <a:rPr lang="de-DE" sz="2800" dirty="0" smtClean="0"/>
              <a:t> rank</a:t>
            </a:r>
            <a:endParaRPr lang="de-DE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8" y="1623060"/>
            <a:ext cx="3467584" cy="5077534"/>
          </a:xfrm>
          <a:prstGeom prst="rect">
            <a:avLst/>
          </a:prstGeom>
        </p:spPr>
      </p:pic>
      <p:sp>
        <p:nvSpPr>
          <p:cNvPr id="7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10C3C8-5250-AD43-A9C6-BC77EDE0209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937</Words>
  <Application>Microsoft Macintosh PowerPoint</Application>
  <PresentationFormat>Breitbild</PresentationFormat>
  <Paragraphs>339</Paragraphs>
  <Slides>34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Helvetica Neue</vt:lpstr>
      <vt:lpstr>Arial</vt:lpstr>
      <vt:lpstr>Office-Design</vt:lpstr>
      <vt:lpstr>Black Jack</vt:lpstr>
      <vt:lpstr>Index</vt:lpstr>
      <vt:lpstr>Black Jack</vt:lpstr>
      <vt:lpstr>Black Jack</vt:lpstr>
      <vt:lpstr>Strategies</vt:lpstr>
      <vt:lpstr>Strategies: common rules</vt:lpstr>
      <vt:lpstr>Strategies: Soft 17</vt:lpstr>
      <vt:lpstr>Strategies: Card Counting</vt:lpstr>
      <vt:lpstr>Strategies: Card Counting</vt:lpstr>
      <vt:lpstr>Strategies: Card Counting</vt:lpstr>
      <vt:lpstr>Strategies: Card Counting</vt:lpstr>
      <vt:lpstr>Strategies: Card Counting</vt:lpstr>
      <vt:lpstr>Strategies: Card Counting</vt:lpstr>
      <vt:lpstr>PowerPoint-Präsentation</vt:lpstr>
      <vt:lpstr>Strategies: Table</vt:lpstr>
      <vt:lpstr>AI relevance</vt:lpstr>
      <vt:lpstr>Agent‘s Performance</vt:lpstr>
      <vt:lpstr>Agent‘s Performance (2)</vt:lpstr>
      <vt:lpstr>Software Design &amp; Architecture</vt:lpstr>
      <vt:lpstr>Basics</vt:lpstr>
      <vt:lpstr>Black Jack API</vt:lpstr>
      <vt:lpstr>Modifications needed</vt:lpstr>
      <vt:lpstr>BaseAgent</vt:lpstr>
      <vt:lpstr>PowerPoint-Präsentation</vt:lpstr>
      <vt:lpstr>PowerPoint-Präsentation</vt:lpstr>
      <vt:lpstr>PowerPoint-Präsentation</vt:lpstr>
      <vt:lpstr>Agent Implementation</vt:lpstr>
      <vt:lpstr>Methods to implement</vt:lpstr>
      <vt:lpstr>Simple – ReflexAgent</vt:lpstr>
      <vt:lpstr>GoalBased – HitUntilAgent / SaveAgent</vt:lpstr>
      <vt:lpstr>ModelBased - BasicStrategy</vt:lpstr>
      <vt:lpstr>Learning – LearningAgent</vt:lpstr>
      <vt:lpstr>Live Demo</vt:lpstr>
      <vt:lpstr>Thank you for your attention and have a nice Black Jack.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</dc:title>
  <dc:creator>Ein Microsoft Office-Anwender</dc:creator>
  <cp:lastModifiedBy>Ein Microsoft Office-Anwender</cp:lastModifiedBy>
  <cp:revision>50</cp:revision>
  <dcterms:created xsi:type="dcterms:W3CDTF">2015-06-30T13:22:07Z</dcterms:created>
  <dcterms:modified xsi:type="dcterms:W3CDTF">2015-07-05T13:30:50Z</dcterms:modified>
</cp:coreProperties>
</file>